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66" r:id="rId8"/>
    <p:sldId id="267" r:id="rId9"/>
    <p:sldId id="259" r:id="rId10"/>
    <p:sldId id="260" r:id="rId11"/>
    <p:sldId id="261" r:id="rId12"/>
    <p:sldId id="262" r:id="rId13"/>
    <p:sldId id="263" r:id="rId14"/>
    <p:sldId id="268" r:id="rId15"/>
    <p:sldId id="264" r:id="rId16"/>
    <p:sldId id="265" r:id="rId17"/>
    <p:sldId id="269" r:id="rId18"/>
    <p:sldId id="270" r:id="rId19"/>
    <p:sldId id="271" r:id="rId20"/>
    <p:sldId id="272" r:id="rId21"/>
    <p:sldId id="273" r:id="rId22"/>
    <p:sldId id="289" r:id="rId23"/>
    <p:sldId id="274" r:id="rId24"/>
    <p:sldId id="275" r:id="rId25"/>
    <p:sldId id="276" r:id="rId26"/>
    <p:sldId id="277" r:id="rId27"/>
    <p:sldId id="290" r:id="rId28"/>
    <p:sldId id="28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2" autoAdjust="0"/>
    <p:restoredTop sz="94660"/>
  </p:normalViewPr>
  <p:slideViewPr>
    <p:cSldViewPr snapToGrid="0">
      <p:cViewPr>
        <p:scale>
          <a:sx n="78" d="100"/>
          <a:sy n="78" d="100"/>
        </p:scale>
        <p:origin x="76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1ECF-1048-4E9A-B3B3-B2DDEBF9BA3A}" type="datetimeFigureOut">
              <a:rPr lang="en-US" smtClean="0"/>
              <a:t>10/24/2015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470A9-B988-4FEC-A3C1-5670F16AE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07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1ECF-1048-4E9A-B3B3-B2DDEBF9BA3A}" type="datetimeFigureOut">
              <a:rPr lang="en-US" smtClean="0"/>
              <a:t>10/24/2015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470A9-B988-4FEC-A3C1-5670F16AE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564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1ECF-1048-4E9A-B3B3-B2DDEBF9BA3A}" type="datetimeFigureOut">
              <a:rPr lang="en-US" smtClean="0"/>
              <a:t>10/24/2015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470A9-B988-4FEC-A3C1-5670F16AE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83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1ECF-1048-4E9A-B3B3-B2DDEBF9BA3A}" type="datetimeFigureOut">
              <a:rPr lang="en-US" smtClean="0"/>
              <a:t>10/24/2015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470A9-B988-4FEC-A3C1-5670F16AE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444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1ECF-1048-4E9A-B3B3-B2DDEBF9BA3A}" type="datetimeFigureOut">
              <a:rPr lang="en-US" smtClean="0"/>
              <a:t>10/24/2015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470A9-B988-4FEC-A3C1-5670F16AE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375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1ECF-1048-4E9A-B3B3-B2DDEBF9BA3A}" type="datetimeFigureOut">
              <a:rPr lang="en-US" smtClean="0"/>
              <a:t>10/24/2015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470A9-B988-4FEC-A3C1-5670F16AE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693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1ECF-1048-4E9A-B3B3-B2DDEBF9BA3A}" type="datetimeFigureOut">
              <a:rPr lang="en-US" smtClean="0"/>
              <a:t>10/24/2015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470A9-B988-4FEC-A3C1-5670F16AE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142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1ECF-1048-4E9A-B3B3-B2DDEBF9BA3A}" type="datetimeFigureOut">
              <a:rPr lang="en-US" smtClean="0"/>
              <a:t>10/24/2015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470A9-B988-4FEC-A3C1-5670F16AE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490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1ECF-1048-4E9A-B3B3-B2DDEBF9BA3A}" type="datetimeFigureOut">
              <a:rPr lang="en-US" smtClean="0"/>
              <a:t>10/24/2015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470A9-B988-4FEC-A3C1-5670F16AE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250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1ECF-1048-4E9A-B3B3-B2DDEBF9BA3A}" type="datetimeFigureOut">
              <a:rPr lang="en-US" smtClean="0"/>
              <a:t>10/24/2015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470A9-B988-4FEC-A3C1-5670F16AE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019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1ECF-1048-4E9A-B3B3-B2DDEBF9BA3A}" type="datetimeFigureOut">
              <a:rPr lang="en-US" smtClean="0"/>
              <a:t>10/24/2015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470A9-B988-4FEC-A3C1-5670F16AE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41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11ECF-1048-4E9A-B3B3-B2DDEBF9BA3A}" type="datetimeFigureOut">
              <a:rPr lang="en-US" smtClean="0"/>
              <a:t>10/24/2015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7470A9-B988-4FEC-A3C1-5670F16AE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351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bit.ly/webapimva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.ly/ivisionappdev" TargetMode="External"/><Relationship Id="rId5" Type="http://schemas.openxmlformats.org/officeDocument/2006/relationships/hyperlink" Target="https://github.com/jeremylikness" TargetMode="External"/><Relationship Id="rId4" Type="http://schemas.openxmlformats.org/officeDocument/2006/relationships/hyperlink" Target="http://bit.ly/coderblo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bit.ly/ivisionappdev" TargetMode="Externa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74000">
              <a:schemeClr val="bg1">
                <a:lumMod val="85000"/>
              </a:schemeClr>
            </a:gs>
            <a:gs pos="83000">
              <a:schemeClr val="bg1">
                <a:lumMod val="75000"/>
              </a:schemeClr>
            </a:gs>
            <a:gs pos="100000">
              <a:schemeClr val="bg1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images.clipartpanda.com/open-hand-outline-hand-clip-art_140413862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633" y="2137217"/>
            <a:ext cx="2888733" cy="153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72201"/>
            <a:ext cx="9144000" cy="2387600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AWESM Stack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4443394"/>
            <a:ext cx="9144000" cy="1655762"/>
          </a:xfrm>
        </p:spPr>
        <p:txBody>
          <a:bodyPr/>
          <a:lstStyle/>
          <a:p>
            <a:r>
              <a:rPr lang="en-US" dirty="0" smtClean="0"/>
              <a:t>Or “Unicorns Really Exist”</a:t>
            </a:r>
            <a:endParaRPr lang="en-US" dirty="0"/>
          </a:p>
        </p:txBody>
      </p:sp>
      <p:pic>
        <p:nvPicPr>
          <p:cNvPr id="1026" name="Picture 2" descr="Atlanta Code Ca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618852"/>
            <a:ext cx="9753600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5404260"/>
            <a:ext cx="695325" cy="695325"/>
          </a:xfrm>
          <a:prstGeom prst="rect">
            <a:avLst/>
          </a:prstGeom>
        </p:spPr>
      </p:pic>
      <p:pic>
        <p:nvPicPr>
          <p:cNvPr id="1032" name="Picture 8" descr="iVis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589" y="4922944"/>
            <a:ext cx="2809839" cy="117621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84822" y="5514381"/>
            <a:ext cx="2928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@</a:t>
            </a:r>
            <a:r>
              <a:rPr lang="en-US" sz="3200" dirty="0" err="1" smtClean="0"/>
              <a:t>JeremyLikness</a:t>
            </a:r>
            <a:endParaRPr lang="en-US" sz="3200" dirty="0"/>
          </a:p>
        </p:txBody>
      </p:sp>
      <p:pic>
        <p:nvPicPr>
          <p:cNvPr id="7" name="Picture 4" descr="http://tse1.mm.bing.net/th?&amp;id=OIP.M0ca7b080e1dbbef69d7546e613de0530o0&amp;w=300&amp;h=300&amp;c=0&amp;pid=1.9&amp;rs=0&amp;p=0&amp;r=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044" y="3027468"/>
            <a:ext cx="2857500" cy="18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28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#3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38200" y="1825625"/>
            <a:ext cx="1959429" cy="1069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9,500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88129" y="1825625"/>
            <a:ext cx="1959429" cy="1069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300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138058" y="1825625"/>
            <a:ext cx="1959429" cy="1069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175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287987" y="1825625"/>
            <a:ext cx="1959429" cy="1069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437916" y="1825625"/>
            <a:ext cx="1959429" cy="1069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38199" y="2931772"/>
            <a:ext cx="1959429" cy="106952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Office Audits Captured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988129" y="2931772"/>
            <a:ext cx="1959429" cy="106952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Integration &amp; Unit Client &amp; Server Tests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138058" y="2931772"/>
            <a:ext cx="1959429" cy="106952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Healthcare Providers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287987" y="2931772"/>
            <a:ext cx="1959429" cy="106952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Weeks to Build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9437915" y="2931772"/>
            <a:ext cx="1959429" cy="106952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58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  <p:bldP spid="21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SQL?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39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is </a:t>
            </a:r>
            <a:r>
              <a:rPr lang="en-US" i="1" u="sng" dirty="0" smtClean="0"/>
              <a:t>Not</a:t>
            </a:r>
            <a:r>
              <a:rPr lang="en-US" dirty="0" smtClean="0"/>
              <a:t> AWESM Like a Built-in Dog Carrier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146" y="1581725"/>
            <a:ext cx="7599708" cy="4745596"/>
          </a:xfrm>
        </p:spPr>
      </p:pic>
    </p:spTree>
    <p:extLst>
      <p:ext uri="{BB962C8B-B14F-4D97-AF65-F5344CB8AC3E}">
        <p14:creationId xmlns:p14="http://schemas.microsoft.com/office/powerpoint/2010/main" val="351593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</a:t>
            </a:r>
            <a:r>
              <a:rPr lang="en-US" i="1" u="sng" dirty="0" smtClean="0"/>
              <a:t>Is</a:t>
            </a:r>
            <a:r>
              <a:rPr lang="en-US" dirty="0" smtClean="0"/>
              <a:t> AWESM Like This…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r>
              <a:rPr lang="en-US" dirty="0" smtClean="0"/>
              <a:t>High Performance and Scalability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High Availability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Impressive Security 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Immediately Recoverable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Memory and Cloud</a:t>
            </a:r>
          </a:p>
        </p:txBody>
      </p:sp>
    </p:spTree>
    <p:extLst>
      <p:ext uri="{BB962C8B-B14F-4D97-AF65-F5344CB8AC3E}">
        <p14:creationId xmlns:p14="http://schemas.microsoft.com/office/powerpoint/2010/main" val="286945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SQL In the Cloud</a:t>
            </a:r>
            <a:endParaRPr lang="en-US" dirty="0"/>
          </a:p>
        </p:txBody>
      </p:sp>
      <p:pic>
        <p:nvPicPr>
          <p:cNvPr id="3078" name="Picture 6" descr="http://atom.smasher.org/construction/construction.jpg.php?l1=&amp;l2=&amp;l3=&amp;l4=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248" y="1825625"/>
            <a:ext cx="326350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91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Entity Framework?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72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 is </a:t>
            </a:r>
            <a:r>
              <a:rPr lang="en-US" i="1" u="sng" dirty="0" smtClean="0"/>
              <a:t>Not</a:t>
            </a:r>
            <a:r>
              <a:rPr lang="en-US" dirty="0" smtClean="0"/>
              <a:t> AWESM Like Chuck Norris vs. Steven </a:t>
            </a:r>
            <a:r>
              <a:rPr lang="en-US" dirty="0" err="1" smtClean="0"/>
              <a:t>Seagal</a:t>
            </a:r>
            <a:endParaRPr lang="en-US" dirty="0"/>
          </a:p>
        </p:txBody>
      </p:sp>
      <p:pic>
        <p:nvPicPr>
          <p:cNvPr id="1026" name="Picture 2" descr="http://media-cache-ak0.pinimg.com/736x/59/5b/ab/595bab2816988cba6c20ae809e8b83a7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2020094"/>
            <a:ext cx="47625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84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</a:t>
            </a:r>
            <a:r>
              <a:rPr lang="en-US" i="1" u="sng" dirty="0" smtClean="0"/>
              <a:t>Is</a:t>
            </a:r>
            <a:r>
              <a:rPr lang="en-US" dirty="0" smtClean="0"/>
              <a:t> AWESM Like This…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690688"/>
            <a:ext cx="6966857" cy="4351338"/>
          </a:xfrm>
        </p:spPr>
        <p:txBody>
          <a:bodyPr>
            <a:noAutofit/>
          </a:bodyPr>
          <a:lstStyle/>
          <a:p>
            <a:r>
              <a:rPr lang="en-US" dirty="0" smtClean="0"/>
              <a:t>Deal in your Domain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Code First? Data First? Either or Both!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Validation 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Speed of Development including Versioning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Flexibility (i.e. Direct Stored Procedure, etc.)</a:t>
            </a:r>
          </a:p>
        </p:txBody>
      </p:sp>
      <p:pic>
        <p:nvPicPr>
          <p:cNvPr id="1026" name="Picture 2" descr="Entity Frame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881" y="1447007"/>
            <a:ext cx="3762375" cy="483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68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Entity Framework in Action</a:t>
            </a:r>
            <a:endParaRPr lang="en-US" dirty="0"/>
          </a:p>
        </p:txBody>
      </p:sp>
      <p:pic>
        <p:nvPicPr>
          <p:cNvPr id="4102" name="Picture 6" descr="https://c1.staticflickr.com/1/184/393577058_83eaeaf9e9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994" y="1862252"/>
            <a:ext cx="5456011" cy="392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49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Highly (Fluently) Configurable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1295" y="1613352"/>
            <a:ext cx="7169410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2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 is this guy?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What is so AWESM?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The Parts of the Stack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423981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Web API?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62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WebAPI</a:t>
            </a:r>
            <a:r>
              <a:rPr lang="en-US" dirty="0" smtClean="0"/>
              <a:t> is </a:t>
            </a:r>
            <a:r>
              <a:rPr lang="en-US" i="1" u="sng" dirty="0" smtClean="0"/>
              <a:t>Not</a:t>
            </a:r>
            <a:r>
              <a:rPr lang="en-US" dirty="0" smtClean="0"/>
              <a:t> AWESM Like Sugar Free Sugar</a:t>
            </a:r>
            <a:endParaRPr lang="en-US" dirty="0"/>
          </a:p>
        </p:txBody>
      </p:sp>
      <p:pic>
        <p:nvPicPr>
          <p:cNvPr id="2052" name="Picture 4" descr="http://markc1.typepad.com/.a/6a00d83451bb2969e201a510297ee4970c-pi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438" y="1825625"/>
            <a:ext cx="388512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9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</a:t>
            </a:r>
            <a:r>
              <a:rPr lang="en-US" i="1" u="sng" dirty="0" smtClean="0"/>
              <a:t>Is</a:t>
            </a:r>
            <a:r>
              <a:rPr lang="en-US" dirty="0" smtClean="0"/>
              <a:t> AWESM Like This…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r>
              <a:rPr lang="en-US" dirty="0" smtClean="0"/>
              <a:t>REST: It’s How Apps Talk™ (OK, just kidding on the Trademark)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JSON (can we put XML to REST already?) 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Security 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Routing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Behaviors</a:t>
            </a:r>
          </a:p>
        </p:txBody>
      </p:sp>
    </p:spTree>
    <p:extLst>
      <p:ext uri="{BB962C8B-B14F-4D97-AF65-F5344CB8AC3E}">
        <p14:creationId xmlns:p14="http://schemas.microsoft.com/office/powerpoint/2010/main" val="179504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Web API in Action</a:t>
            </a:r>
            <a:endParaRPr lang="en-US" dirty="0"/>
          </a:p>
        </p:txBody>
      </p:sp>
      <p:pic>
        <p:nvPicPr>
          <p:cNvPr id="5124" name="Picture 4" descr="http://atom.smasher.org/highway/highway-sign.jpg.php?p=&amp;l1=&amp;l2=&amp;l3=&amp;l4=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108" y="1825625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451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Security Management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6755" y="1690688"/>
            <a:ext cx="6638489" cy="481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84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467" y="258989"/>
            <a:ext cx="11781064" cy="1398361"/>
          </a:xfrm>
        </p:spPr>
        <p:txBody>
          <a:bodyPr/>
          <a:lstStyle/>
          <a:p>
            <a:r>
              <a:rPr lang="en-US" dirty="0" smtClean="0"/>
              <a:t>Web API Design </a:t>
            </a:r>
            <a:r>
              <a:rPr lang="en-US" dirty="0"/>
              <a:t>Jump </a:t>
            </a:r>
            <a:r>
              <a:rPr lang="en-US" dirty="0" smtClean="0"/>
              <a:t>Start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bit.ly/webapimva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19108" y="1461406"/>
            <a:ext cx="9953783" cy="487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ASP.NET MVC?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is </a:t>
            </a:r>
            <a:r>
              <a:rPr lang="en-US" i="1" u="sng" dirty="0" smtClean="0"/>
              <a:t>Not</a:t>
            </a:r>
            <a:r>
              <a:rPr lang="en-US" dirty="0" smtClean="0"/>
              <a:t> AWESM Like Dehydrated Water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052" y="1825625"/>
            <a:ext cx="5813896" cy="4351338"/>
          </a:xfrm>
        </p:spPr>
      </p:pic>
    </p:spTree>
    <p:extLst>
      <p:ext uri="{BB962C8B-B14F-4D97-AF65-F5344CB8AC3E}">
        <p14:creationId xmlns:p14="http://schemas.microsoft.com/office/powerpoint/2010/main" val="200139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</a:t>
            </a:r>
            <a:r>
              <a:rPr lang="en-US" i="1" u="sng" dirty="0" smtClean="0"/>
              <a:t>Is</a:t>
            </a:r>
            <a:r>
              <a:rPr lang="en-US" dirty="0" smtClean="0"/>
              <a:t> AWESM Like This…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r>
              <a:rPr lang="en-US" dirty="0" smtClean="0"/>
              <a:t>RAZR Engine (or others)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Security</a:t>
            </a:r>
          </a:p>
          <a:p>
            <a:endParaRPr lang="en-US" dirty="0"/>
          </a:p>
          <a:p>
            <a:r>
              <a:rPr lang="en-US" dirty="0" smtClean="0"/>
              <a:t>Multi-Lingual 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.NET Integration, Logging, and Tracing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Bundling</a:t>
            </a:r>
          </a:p>
        </p:txBody>
      </p:sp>
    </p:spTree>
    <p:extLst>
      <p:ext uri="{BB962C8B-B14F-4D97-AF65-F5344CB8AC3E}">
        <p14:creationId xmlns:p14="http://schemas.microsoft.com/office/powerpoint/2010/main" val="116641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ASP.NET MVC</a:t>
            </a:r>
            <a:endParaRPr lang="en-US" dirty="0"/>
          </a:p>
        </p:txBody>
      </p:sp>
      <p:pic>
        <p:nvPicPr>
          <p:cNvPr id="6146" name="Picture 2" descr="http://3.bp.blogspot.com/-tZ40za11pLU/Tgdgd7WTk3I/AAAAAAAABQ8/PYtWOtkvDLI/s1600/Zombie+Sign+Florence+KY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108" y="1825625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79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Jeremy Likness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317" y="365125"/>
            <a:ext cx="1734483" cy="1734483"/>
          </a:xfrm>
        </p:spPr>
      </p:pic>
      <p:sp>
        <p:nvSpPr>
          <p:cNvPr id="5" name="TextBox 4"/>
          <p:cNvSpPr txBox="1"/>
          <p:nvPr/>
        </p:nvSpPr>
        <p:spPr>
          <a:xfrm>
            <a:off x="838200" y="1690687"/>
            <a:ext cx="86253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34 years … Writing Software since 1981 </a:t>
            </a:r>
            <a:br>
              <a:rPr lang="en-US" sz="2800" dirty="0" smtClean="0"/>
            </a:b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21 years … Enterprise Software since 1994 </a:t>
            </a:r>
            <a:br>
              <a:rPr lang="en-US" sz="2800" dirty="0" smtClean="0"/>
            </a:b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20 years … Web Software since, well, the Web</a:t>
            </a:r>
            <a:br>
              <a:rPr lang="en-US" sz="2800" dirty="0" smtClean="0"/>
            </a:br>
            <a:r>
              <a:rPr lang="en-US" sz="2800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6 years … Microsoft MVP </a:t>
            </a:r>
            <a:br>
              <a:rPr lang="en-US" sz="2800" dirty="0" smtClean="0"/>
            </a:b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4 years … AngularJS since 2011 </a:t>
            </a:r>
          </a:p>
        </p:txBody>
      </p:sp>
    </p:spTree>
    <p:extLst>
      <p:ext uri="{BB962C8B-B14F-4D97-AF65-F5344CB8AC3E}">
        <p14:creationId xmlns:p14="http://schemas.microsoft.com/office/powerpoint/2010/main" val="224287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AngularJS?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8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AngularJS is </a:t>
            </a:r>
            <a:r>
              <a:rPr lang="en-US" i="1" u="sng" dirty="0" smtClean="0"/>
              <a:t>Not</a:t>
            </a:r>
            <a:r>
              <a:rPr lang="en-US" dirty="0" smtClean="0"/>
              <a:t> AWESM Like a Ski Mask Beard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650" y="2064544"/>
            <a:ext cx="3822700" cy="3873500"/>
          </a:xfrm>
        </p:spPr>
      </p:pic>
    </p:spTree>
    <p:extLst>
      <p:ext uri="{BB962C8B-B14F-4D97-AF65-F5344CB8AC3E}">
        <p14:creationId xmlns:p14="http://schemas.microsoft.com/office/powerpoint/2010/main" val="217655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</a:t>
            </a:r>
            <a:r>
              <a:rPr lang="en-US" i="1" u="sng" dirty="0" smtClean="0"/>
              <a:t>Is</a:t>
            </a:r>
            <a:r>
              <a:rPr lang="en-US" dirty="0" smtClean="0"/>
              <a:t> AWESM Like This…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r>
              <a:rPr lang="en-US" dirty="0" smtClean="0"/>
              <a:t>Expressions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Data-Binding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Dependency Injection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Tools and Templates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161784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Hands-on with AngularJS</a:t>
            </a:r>
            <a:endParaRPr lang="en-US" dirty="0"/>
          </a:p>
        </p:txBody>
      </p:sp>
      <p:pic>
        <p:nvPicPr>
          <p:cNvPr id="7170" name="Picture 2" descr="http://www.urbanghostsmedia.com/wp-content/uploads/2010/03/sign-dead-end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775" y="1825625"/>
            <a:ext cx="401044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97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74000">
              <a:schemeClr val="bg1">
                <a:lumMod val="85000"/>
              </a:schemeClr>
            </a:gs>
            <a:gs pos="83000">
              <a:schemeClr val="bg1">
                <a:lumMod val="75000"/>
              </a:schemeClr>
            </a:gs>
            <a:gs pos="100000">
              <a:schemeClr val="bg1">
                <a:lumMod val="6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5404260"/>
            <a:ext cx="695325" cy="695325"/>
          </a:xfrm>
          <a:prstGeom prst="rect">
            <a:avLst/>
          </a:prstGeom>
        </p:spPr>
      </p:pic>
      <p:pic>
        <p:nvPicPr>
          <p:cNvPr id="1032" name="Picture 8" descr="iVis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589" y="4922944"/>
            <a:ext cx="2809839" cy="117621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84822" y="5514381"/>
            <a:ext cx="2928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@</a:t>
            </a:r>
            <a:r>
              <a:rPr lang="en-US" sz="3200" dirty="0" err="1" smtClean="0"/>
              <a:t>JeremyLikness</a:t>
            </a:r>
            <a:endParaRPr lang="en-US" sz="32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smtClean="0">
                <a:hlinkClick r:id="rId4"/>
              </a:rPr>
              <a:t>http://bit.ly/coderblog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>
                <a:hlinkClick r:id="rId5"/>
              </a:rPr>
              <a:t>https://github.com/jeremylikness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>
                <a:hlinkClick r:id="rId6"/>
              </a:rPr>
              <a:t>http://bit.ly/ivisionappdev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Questions about the AWESM?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18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http://bit.ly/ivisionappdev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015" y="2038468"/>
            <a:ext cx="4631970" cy="3925651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667" y="1690688"/>
            <a:ext cx="6158665" cy="441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0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AWESM?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02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</a:t>
            </a:r>
            <a:r>
              <a:rPr lang="en-US" i="1" u="sng" dirty="0" smtClean="0"/>
              <a:t>Not</a:t>
            </a:r>
            <a:r>
              <a:rPr lang="en-US" dirty="0" smtClean="0"/>
              <a:t> AWESM Like a Lego Death Star…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077244"/>
            <a:ext cx="7620000" cy="3848100"/>
          </a:xfrm>
        </p:spPr>
      </p:pic>
    </p:spTree>
    <p:extLst>
      <p:ext uri="{BB962C8B-B14F-4D97-AF65-F5344CB8AC3E}">
        <p14:creationId xmlns:p14="http://schemas.microsoft.com/office/powerpoint/2010/main" val="147491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</a:t>
            </a:r>
            <a:r>
              <a:rPr lang="en-US" i="1" u="sng" dirty="0" smtClean="0"/>
              <a:t>Is</a:t>
            </a:r>
            <a:r>
              <a:rPr lang="en-US" dirty="0" smtClean="0"/>
              <a:t> AWESM Like This…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</a:t>
            </a:r>
            <a:r>
              <a:rPr lang="en-US" dirty="0" smtClean="0"/>
              <a:t>ngularJS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>
                <a:solidFill>
                  <a:srgbClr val="FF0000"/>
                </a:solidFill>
              </a:rPr>
              <a:t>W</a:t>
            </a:r>
            <a:r>
              <a:rPr lang="en-US" dirty="0" err="1" smtClean="0"/>
              <a:t>ebAPI</a:t>
            </a:r>
            <a:r>
              <a:rPr lang="en-US" dirty="0" smtClean="0"/>
              <a:t> (ASP .NET)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E</a:t>
            </a:r>
            <a:r>
              <a:rPr lang="en-US" dirty="0" smtClean="0"/>
              <a:t>ntity </a:t>
            </a:r>
            <a:r>
              <a:rPr lang="en-US" dirty="0" err="1" smtClean="0"/>
              <a:t>Framwork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S</a:t>
            </a:r>
            <a:r>
              <a:rPr lang="en-US" dirty="0" smtClean="0"/>
              <a:t>QL Server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M</a:t>
            </a:r>
            <a:r>
              <a:rPr lang="en-US" dirty="0" smtClean="0"/>
              <a:t>VC (ASP .NET)</a:t>
            </a:r>
          </a:p>
        </p:txBody>
      </p:sp>
    </p:spTree>
    <p:extLst>
      <p:ext uri="{BB962C8B-B14F-4D97-AF65-F5344CB8AC3E}">
        <p14:creationId xmlns:p14="http://schemas.microsoft.com/office/powerpoint/2010/main" val="282591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#1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38200" y="1825625"/>
            <a:ext cx="1959429" cy="1069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80,000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88129" y="1825625"/>
            <a:ext cx="1959429" cy="1069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200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138058" y="1825625"/>
            <a:ext cx="1959429" cy="1069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287987" y="1825625"/>
            <a:ext cx="1959429" cy="1069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9437916" y="1825625"/>
            <a:ext cx="1959429" cy="1069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38199" y="2931772"/>
            <a:ext cx="1959429" cy="106952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Lines of TypeScript Code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988129" y="2931772"/>
            <a:ext cx="1959429" cy="106952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Components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138058" y="2931772"/>
            <a:ext cx="1959429" cy="106952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Developers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287987" y="2931772"/>
            <a:ext cx="1959429" cy="106952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Times Improvement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9437915" y="2931772"/>
            <a:ext cx="1959429" cy="106952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Years of 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34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  <p:bldP spid="21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#2: In 6 Months (1/3 Complete)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38200" y="1825625"/>
            <a:ext cx="1959429" cy="1069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5.5 Million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88129" y="1825625"/>
            <a:ext cx="1959429" cy="1069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86,480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138058" y="1825625"/>
            <a:ext cx="1959429" cy="1069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43,620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287987" y="1825625"/>
            <a:ext cx="1959429" cy="1069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16,712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9437916" y="1825625"/>
            <a:ext cx="1959429" cy="1069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371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38199" y="2931772"/>
            <a:ext cx="1959429" cy="106952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Unique Transactions Tracked in SQL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988129" y="2931772"/>
            <a:ext cx="1959429" cy="106952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Lines of SQL Code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138058" y="2931772"/>
            <a:ext cx="1959429" cy="106952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Lines of C# Code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287987" y="2931772"/>
            <a:ext cx="1959429" cy="106952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Lines of TypeScript Code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9437915" y="2931772"/>
            <a:ext cx="1959429" cy="106952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Total User Stories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74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  <p:bldP spid="21" grpId="0" animBg="1"/>
      <p:bldP spid="2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09F4778711C144AF824CECBE38C8D3" ma:contentTypeVersion="0" ma:contentTypeDescription="Create a new document." ma:contentTypeScope="" ma:versionID="643c5dc675300cb3b6698ef7398bc795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6e0e3112098b4d1518554ee266199a9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3D1950F-95C6-4A35-8918-258BA556841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5185A1E-3993-4BF0-9194-557E35594B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269ADDE-1688-4DF0-B8C3-6E0E393E70E0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203</TotalTime>
  <Words>323</Words>
  <Application>Microsoft Office PowerPoint</Application>
  <PresentationFormat>Widescreen</PresentationFormat>
  <Paragraphs>147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 AWESM Stack</vt:lpstr>
      <vt:lpstr>Agenda</vt:lpstr>
      <vt:lpstr>Jeremy Likness</vt:lpstr>
      <vt:lpstr>http://bit.ly/ivisionappdev </vt:lpstr>
      <vt:lpstr>What is …</vt:lpstr>
      <vt:lpstr>It’s Not AWESM Like a Lego Death Star…</vt:lpstr>
      <vt:lpstr>It Is AWESM Like This…</vt:lpstr>
      <vt:lpstr>Case Study #1</vt:lpstr>
      <vt:lpstr>Case Study #2: In 6 Months (1/3 Complete)</vt:lpstr>
      <vt:lpstr>Case Study #3</vt:lpstr>
      <vt:lpstr>What is …</vt:lpstr>
      <vt:lpstr>SQL is Not AWESM Like a Built-in Dog Carrier </vt:lpstr>
      <vt:lpstr>It Is AWESM Like This…</vt:lpstr>
      <vt:lpstr>Demo: SQL In the Cloud</vt:lpstr>
      <vt:lpstr>What is …</vt:lpstr>
      <vt:lpstr>EF is Not AWESM Like Chuck Norris vs. Steven Seagal</vt:lpstr>
      <vt:lpstr>It Is AWESM Like This…</vt:lpstr>
      <vt:lpstr>Demo: Entity Framework in Action</vt:lpstr>
      <vt:lpstr>Highly (Fluently) Configurable</vt:lpstr>
      <vt:lpstr>What is …</vt:lpstr>
      <vt:lpstr>WebAPI is Not AWESM Like Sugar Free Sugar</vt:lpstr>
      <vt:lpstr>It Is AWESM Like This…</vt:lpstr>
      <vt:lpstr>Demo: Web API in Action</vt:lpstr>
      <vt:lpstr>Global Security Management</vt:lpstr>
      <vt:lpstr>Web API Design Jump Start http://bit.ly/webapimva </vt:lpstr>
      <vt:lpstr>What is …</vt:lpstr>
      <vt:lpstr>MVC is Not AWESM Like Dehydrated Water</vt:lpstr>
      <vt:lpstr>It Is AWESM Like This…</vt:lpstr>
      <vt:lpstr>Demo: ASP.NET MVC</vt:lpstr>
      <vt:lpstr>What is …</vt:lpstr>
      <vt:lpstr>AngularJS is Not AWESM Like a Ski Mask Beard</vt:lpstr>
      <vt:lpstr>It Is AWESM Like This…</vt:lpstr>
      <vt:lpstr>Demo: Hands-on with AngularJS</vt:lpstr>
      <vt:lpstr>Questions about the AWESM?</vt:lpstr>
    </vt:vector>
  </TitlesOfParts>
  <Company>iVision, Inc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AWESM Stack</dc:title>
  <dc:creator>Jeremy Likness</dc:creator>
  <cp:lastModifiedBy>Jeremy Likness</cp:lastModifiedBy>
  <cp:revision>24</cp:revision>
  <dcterms:created xsi:type="dcterms:W3CDTF">2015-10-21T13:05:07Z</dcterms:created>
  <dcterms:modified xsi:type="dcterms:W3CDTF">2015-10-24T13:28:06Z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0x0101008309F4778711C144AF824CECBE38C8D3</vt:lpwstr>
  </property>
</Properties>
</file>